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8" r:id="rId3"/>
    <p:sldId id="267" r:id="rId4"/>
    <p:sldId id="259" r:id="rId5"/>
    <p:sldId id="260" r:id="rId6"/>
    <p:sldId id="257" r:id="rId7"/>
    <p:sldId id="261" r:id="rId8"/>
    <p:sldId id="263" r:id="rId9"/>
    <p:sldId id="265" r:id="rId10"/>
    <p:sldId id="262" r:id="rId11"/>
    <p:sldId id="264" r:id="rId12"/>
    <p:sldId id="266" r:id="rId13"/>
  </p:sldIdLst>
  <p:sldSz cx="12192000" cy="6858000"/>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02" autoAdjust="0"/>
    <p:restoredTop sz="94660"/>
  </p:normalViewPr>
  <p:slideViewPr>
    <p:cSldViewPr snapToGrid="0">
      <p:cViewPr varScale="1">
        <p:scale>
          <a:sx n="109" d="100"/>
          <a:sy n="109" d="100"/>
        </p:scale>
        <p:origin x="54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8/22/2022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587940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t>8/22/2022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260814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8/22/2022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102441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it-IT"/>
              <a:t>Fare clic per modificare lo stile del titolo</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8/22/2022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03166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8/22/2022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408934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it-IT"/>
              <a:t>Fare clic per modificare lo stile del titolo</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smtClean="0"/>
              <a:t>8/22/2022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210862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it-IT"/>
              <a:t>Fare clic per modificare lo stile del titolo</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smtClean="0"/>
              <a:t>8/22/2022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086953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969434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8/22/2022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74069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007661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it-IT"/>
              <a:t>Fare clic per modificare lo stile del titolo</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8/22/2022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092862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566509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85800" y="3132666"/>
            <a:ext cx="5311775" cy="3086019"/>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172200" y="3132666"/>
            <a:ext cx="5334000" cy="3086019"/>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433696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156520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805585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t>8/22/2022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900834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t>8/22/2022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054435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8/22/2022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12267132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46626" y="2699723"/>
            <a:ext cx="9846330" cy="870786"/>
          </a:xfrm>
        </p:spPr>
        <p:txBody>
          <a:bodyPr>
            <a:normAutofit fontScale="90000"/>
          </a:bodyPr>
          <a:lstStyle/>
          <a:p>
            <a:r>
              <a:rPr lang="it-IT" dirty="0"/>
              <a:t>Il mio amico pinocchio...</a:t>
            </a:r>
            <a:br>
              <a:rPr lang="it-IT" dirty="0"/>
            </a:br>
            <a:r>
              <a:rPr lang="it-IT" sz="3100" dirty="0"/>
              <a:t>«</a:t>
            </a:r>
            <a:r>
              <a:rPr lang="it-IT" sz="2700" cap="none" dirty="0"/>
              <a:t>Si sa: in questo mondo bisogna tutti aiutarsi  l’uno con l’altro»</a:t>
            </a:r>
            <a:br>
              <a:rPr lang="it-IT" dirty="0"/>
            </a:br>
            <a:endParaRPr lang="it-IT" dirty="0"/>
          </a:p>
        </p:txBody>
      </p:sp>
      <p:sp>
        <p:nvSpPr>
          <p:cNvPr id="4" name="CasellaDiTesto 3"/>
          <p:cNvSpPr txBox="1"/>
          <p:nvPr/>
        </p:nvSpPr>
        <p:spPr>
          <a:xfrm>
            <a:off x="2664178" y="1038585"/>
            <a:ext cx="7224889" cy="461665"/>
          </a:xfrm>
          <a:prstGeom prst="rect">
            <a:avLst/>
          </a:prstGeom>
          <a:noFill/>
        </p:spPr>
        <p:txBody>
          <a:bodyPr wrap="square" rtlCol="0">
            <a:spAutoFit/>
          </a:bodyPr>
          <a:lstStyle/>
          <a:p>
            <a:r>
              <a:rPr lang="it-IT" sz="2400" b="1" dirty="0">
                <a:solidFill>
                  <a:srgbClr val="00B050"/>
                </a:solidFill>
              </a:rPr>
              <a:t>Progetto didattico educativo </a:t>
            </a:r>
            <a:r>
              <a:rPr lang="it-IT" sz="2400" b="1" dirty="0" err="1">
                <a:solidFill>
                  <a:srgbClr val="00B050"/>
                </a:solidFill>
              </a:rPr>
              <a:t>a.s.</a:t>
            </a:r>
            <a:r>
              <a:rPr lang="it-IT" sz="2400" b="1" dirty="0">
                <a:solidFill>
                  <a:srgbClr val="00B050"/>
                </a:solidFill>
              </a:rPr>
              <a:t> 2022-2023</a:t>
            </a:r>
          </a:p>
        </p:txBody>
      </p:sp>
      <p:pic>
        <p:nvPicPr>
          <p:cNvPr id="5" name="Immagine 4"/>
          <p:cNvPicPr>
            <a:picLocks noChangeAspect="1"/>
          </p:cNvPicPr>
          <p:nvPr/>
        </p:nvPicPr>
        <p:blipFill>
          <a:blip r:embed="rId2"/>
          <a:stretch>
            <a:fillRect/>
          </a:stretch>
        </p:blipFill>
        <p:spPr>
          <a:xfrm>
            <a:off x="3556000" y="3546324"/>
            <a:ext cx="4308881" cy="3129264"/>
          </a:xfrm>
          <a:prstGeom prst="rect">
            <a:avLst/>
          </a:prstGeom>
        </p:spPr>
      </p:pic>
    </p:spTree>
    <p:extLst>
      <p:ext uri="{BB962C8B-B14F-4D97-AF65-F5344CB8AC3E}">
        <p14:creationId xmlns:p14="http://schemas.microsoft.com/office/powerpoint/2010/main" val="3275962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6163380" y="2155471"/>
            <a:ext cx="4436887" cy="4243979"/>
          </a:xfrm>
          <a:prstGeom prst="rect">
            <a:avLst/>
          </a:prstGeom>
        </p:spPr>
      </p:pic>
      <p:sp>
        <p:nvSpPr>
          <p:cNvPr id="4" name="Rettangolo 3"/>
          <p:cNvSpPr/>
          <p:nvPr/>
        </p:nvSpPr>
        <p:spPr>
          <a:xfrm>
            <a:off x="416558" y="2828836"/>
            <a:ext cx="4418332" cy="1477328"/>
          </a:xfrm>
          <a:prstGeom prst="rect">
            <a:avLst/>
          </a:prstGeom>
        </p:spPr>
        <p:txBody>
          <a:bodyPr wrap="square">
            <a:spAutoFit/>
          </a:bodyPr>
          <a:lstStyle/>
          <a:p>
            <a:r>
              <a:rPr lang="it-IT" b="1" u="sng" dirty="0">
                <a:solidFill>
                  <a:srgbClr val="FF0000"/>
                </a:solidFill>
              </a:rPr>
              <a:t>Il Gatto e la Volpe</a:t>
            </a:r>
            <a:r>
              <a:rPr lang="it-IT" dirty="0"/>
              <a:t>: rappresentano la malizia, la tentazione e così la necessità di ogni bimbo di distinguere  il bene dal male, di non lasciarsi fuorviare né ingannare</a:t>
            </a:r>
          </a:p>
        </p:txBody>
      </p:sp>
    </p:spTree>
    <p:extLst>
      <p:ext uri="{BB962C8B-B14F-4D97-AF65-F5344CB8AC3E}">
        <p14:creationId xmlns:p14="http://schemas.microsoft.com/office/powerpoint/2010/main" val="1791705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85422" y="2065867"/>
            <a:ext cx="5508978" cy="2308324"/>
          </a:xfrm>
          <a:prstGeom prst="rect">
            <a:avLst/>
          </a:prstGeom>
        </p:spPr>
        <p:txBody>
          <a:bodyPr wrap="square">
            <a:spAutoFit/>
          </a:bodyPr>
          <a:lstStyle/>
          <a:p>
            <a:r>
              <a:rPr lang="it-IT" sz="2400" b="1" u="sng" dirty="0">
                <a:solidFill>
                  <a:schemeClr val="accent1"/>
                </a:solidFill>
              </a:rPr>
              <a:t>Lucignolo</a:t>
            </a:r>
            <a:r>
              <a:rPr lang="it-IT" sz="2400" dirty="0"/>
              <a:t>: è una figura importante per fare comprendere ai bambini il rischio di perdere il piacere di continuare ad imparare  e di scegliere le strade più comode che però sono piene di inganni.</a:t>
            </a:r>
          </a:p>
        </p:txBody>
      </p:sp>
      <p:pic>
        <p:nvPicPr>
          <p:cNvPr id="3" name="Immagine 2"/>
          <p:cNvPicPr>
            <a:picLocks noChangeAspect="1"/>
          </p:cNvPicPr>
          <p:nvPr/>
        </p:nvPicPr>
        <p:blipFill>
          <a:blip r:embed="rId2"/>
          <a:stretch>
            <a:fillRect/>
          </a:stretch>
        </p:blipFill>
        <p:spPr>
          <a:xfrm>
            <a:off x="7021689" y="3611112"/>
            <a:ext cx="3963018" cy="2930508"/>
          </a:xfrm>
          <a:prstGeom prst="rect">
            <a:avLst/>
          </a:prstGeom>
        </p:spPr>
      </p:pic>
    </p:spTree>
    <p:extLst>
      <p:ext uri="{BB962C8B-B14F-4D97-AF65-F5344CB8AC3E}">
        <p14:creationId xmlns:p14="http://schemas.microsoft.com/office/powerpoint/2010/main" val="865541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3" name="CasellaDiTesto 2"/>
          <p:cNvSpPr txBox="1"/>
          <p:nvPr/>
        </p:nvSpPr>
        <p:spPr>
          <a:xfrm>
            <a:off x="600076" y="1614488"/>
            <a:ext cx="8786812" cy="4708981"/>
          </a:xfrm>
          <a:prstGeom prst="rect">
            <a:avLst/>
          </a:prstGeom>
          <a:noFill/>
        </p:spPr>
        <p:txBody>
          <a:bodyPr wrap="square" rtlCol="0">
            <a:spAutoFit/>
          </a:bodyPr>
          <a:lstStyle/>
          <a:p>
            <a:r>
              <a:rPr lang="it-IT" sz="2000" dirty="0"/>
              <a:t>Collodi, l’autore di Pinocchio, servendosi della fiaba ha trasmesso, in un periodo storico in cui la libertà religiosa era censurata, l’annuncio del regno di Dio. Il cardinale Giacomo Biffi ha scritto il libro «Il mistero di Pinocchio» nel quale fa una lettura teologica di Pinocchio. Si può associare Geppetto a Dio Creatore e Padre che vuole un figlio, non un burattino e vuole che sia felice, lo lascia libero di scegliere, non lo abbandona nonostante le sue scelte siano sbagliate. Pinocchio è l’immagine di ogni uomo che vive varie esperienze nel mondo compiendo azioni giuste e sbagliate, non è solo ma ci sono dei compagni di viaggio: il Grillo parlante, una sorta di angelo custode. Il gatto e la volpe e Lucignolo  rappresentano le tentazioni ( saper scegliere il bene vero e non essere attaccati alle cose). Infine la fata turchina che aiuta Pinocchio a trovare Geppetto e la «via buona» può essere paragonata alla Madonna, la mamma di Gesù e madre nostra che ci conduce per mano al Padre celeste.</a:t>
            </a:r>
          </a:p>
        </p:txBody>
      </p:sp>
      <p:sp>
        <p:nvSpPr>
          <p:cNvPr id="4" name="CasellaDiTesto 3"/>
          <p:cNvSpPr txBox="1"/>
          <p:nvPr/>
        </p:nvSpPr>
        <p:spPr>
          <a:xfrm>
            <a:off x="3400425" y="764124"/>
            <a:ext cx="8471605" cy="461665"/>
          </a:xfrm>
          <a:prstGeom prst="rect">
            <a:avLst/>
          </a:prstGeom>
          <a:noFill/>
        </p:spPr>
        <p:txBody>
          <a:bodyPr wrap="square" rtlCol="0">
            <a:spAutoFit/>
          </a:bodyPr>
          <a:lstStyle/>
          <a:p>
            <a:r>
              <a:rPr lang="it-IT" sz="2400" b="1" dirty="0">
                <a:solidFill>
                  <a:srgbClr val="00B050"/>
                </a:solidFill>
              </a:rPr>
              <a:t>Pinocchio e l’Insegnamento della Religione Cattolica</a:t>
            </a:r>
          </a:p>
        </p:txBody>
      </p:sp>
      <p:pic>
        <p:nvPicPr>
          <p:cNvPr id="6" name="Immagine 5"/>
          <p:cNvPicPr>
            <a:picLocks noChangeAspect="1"/>
          </p:cNvPicPr>
          <p:nvPr/>
        </p:nvPicPr>
        <p:blipFill rotWithShape="1">
          <a:blip r:embed="rId2"/>
          <a:srcRect l="19015"/>
          <a:stretch/>
        </p:blipFill>
        <p:spPr>
          <a:xfrm>
            <a:off x="9448800" y="3846286"/>
            <a:ext cx="2314122" cy="2647042"/>
          </a:xfrm>
          <a:prstGeom prst="rect">
            <a:avLst/>
          </a:prstGeom>
        </p:spPr>
      </p:pic>
    </p:spTree>
    <p:extLst>
      <p:ext uri="{BB962C8B-B14F-4D97-AF65-F5344CB8AC3E}">
        <p14:creationId xmlns:p14="http://schemas.microsoft.com/office/powerpoint/2010/main" val="3297279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5800" y="1286935"/>
            <a:ext cx="6266543" cy="4786489"/>
          </a:xfrm>
        </p:spPr>
        <p:txBody>
          <a:bodyPr>
            <a:normAutofit/>
          </a:bodyPr>
          <a:lstStyle/>
          <a:p>
            <a:pPr marL="0" indent="0">
              <a:buNone/>
            </a:pPr>
            <a:endParaRPr lang="it-IT" dirty="0"/>
          </a:p>
          <a:p>
            <a:pPr marL="0" indent="0">
              <a:buNone/>
            </a:pPr>
            <a:r>
              <a:rPr lang="it-IT" sz="2400" dirty="0"/>
              <a:t>La fiaba costituisce un genere narrativo molto stimolante che permette ai bambini di  descrivere le proprie emozioni utilizzando la lingua nella sua funzione immaginativa e fantastica, sollecitando esperienze altamente educative sul piano cognitivo, affettivo, linguistico e creativo. </a:t>
            </a:r>
          </a:p>
          <a:p>
            <a:pPr marL="0" indent="0">
              <a:buNone/>
            </a:pPr>
            <a:endParaRPr lang="it-IT" dirty="0"/>
          </a:p>
        </p:txBody>
      </p:sp>
      <p:pic>
        <p:nvPicPr>
          <p:cNvPr id="5" name="Immagine 4"/>
          <p:cNvPicPr>
            <a:picLocks noChangeAspect="1"/>
          </p:cNvPicPr>
          <p:nvPr/>
        </p:nvPicPr>
        <p:blipFill>
          <a:blip r:embed="rId2"/>
          <a:stretch>
            <a:fillRect/>
          </a:stretch>
        </p:blipFill>
        <p:spPr>
          <a:xfrm>
            <a:off x="7621614" y="3491493"/>
            <a:ext cx="3352800" cy="2911652"/>
          </a:xfrm>
          <a:prstGeom prst="rect">
            <a:avLst/>
          </a:prstGeom>
        </p:spPr>
      </p:pic>
    </p:spTree>
    <p:extLst>
      <p:ext uri="{BB962C8B-B14F-4D97-AF65-F5344CB8AC3E}">
        <p14:creationId xmlns:p14="http://schemas.microsoft.com/office/powerpoint/2010/main" val="2400404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22514" y="1509486"/>
            <a:ext cx="6168572" cy="4383314"/>
          </a:xfrm>
        </p:spPr>
        <p:txBody>
          <a:bodyPr>
            <a:normAutofit fontScale="85000" lnSpcReduction="20000"/>
          </a:bodyPr>
          <a:lstStyle/>
          <a:p>
            <a:pPr marL="0" indent="0">
              <a:buNone/>
            </a:pPr>
            <a:r>
              <a:rPr lang="it-IT" sz="3300" dirty="0">
                <a:solidFill>
                  <a:srgbClr val="00B050"/>
                </a:solidFill>
                <a:latin typeface="Arial Rounded MT Bold" panose="020F0704030504030204" pitchFamily="34" charset="0"/>
              </a:rPr>
              <a:t>Pinocchio “burattino” è un personaggio nel quale ogni bambino si può riconoscere, colmo di desideri, avventure, capricci, di regole non sempre vissute, guidato solo dall’istinto che lo aiuta a soddisfare i suoi bisogni. La favola aiuterà i bambini a scoprire gli aspetti negativi e positivi che sono intorno a loro per riuscire a crescere e a diventare alla fine come Pinocchio un “bambino vero”.</a:t>
            </a:r>
          </a:p>
          <a:p>
            <a:endParaRPr lang="it-IT" dirty="0"/>
          </a:p>
        </p:txBody>
      </p:sp>
      <p:pic>
        <p:nvPicPr>
          <p:cNvPr id="4" name="Immagine 3"/>
          <p:cNvPicPr>
            <a:picLocks noChangeAspect="1"/>
          </p:cNvPicPr>
          <p:nvPr/>
        </p:nvPicPr>
        <p:blipFill>
          <a:blip r:embed="rId2"/>
          <a:stretch>
            <a:fillRect/>
          </a:stretch>
        </p:blipFill>
        <p:spPr>
          <a:xfrm>
            <a:off x="7271210" y="2002972"/>
            <a:ext cx="4107991" cy="3659218"/>
          </a:xfrm>
          <a:prstGeom prst="rect">
            <a:avLst/>
          </a:prstGeom>
        </p:spPr>
      </p:pic>
    </p:spTree>
    <p:extLst>
      <p:ext uri="{BB962C8B-B14F-4D97-AF65-F5344CB8AC3E}">
        <p14:creationId xmlns:p14="http://schemas.microsoft.com/office/powerpoint/2010/main" val="948761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74132" y="1648175"/>
            <a:ext cx="10155767" cy="5355312"/>
          </a:xfrm>
          <a:prstGeom prst="rect">
            <a:avLst/>
          </a:prstGeom>
          <a:noFill/>
        </p:spPr>
        <p:txBody>
          <a:bodyPr wrap="square" rtlCol="0">
            <a:spAutoFit/>
          </a:bodyPr>
          <a:lstStyle/>
          <a:p>
            <a:r>
              <a:rPr lang="it-IT" b="1" dirty="0"/>
              <a:t>Proponendo la storia di Pinocchio si affronteranno diversi argomenti che porteranno i bambini al raggiungimento di alcuni </a:t>
            </a:r>
            <a:r>
              <a:rPr lang="it-IT" b="1" u="sng" dirty="0"/>
              <a:t>obiettivi:</a:t>
            </a:r>
          </a:p>
          <a:p>
            <a:endParaRPr lang="it-IT" b="1" u="sng" dirty="0"/>
          </a:p>
          <a:p>
            <a:pPr marL="285750" indent="-285750">
              <a:buFont typeface="Wingdings" panose="05000000000000000000" pitchFamily="2" charset="2"/>
              <a:buChar char="v"/>
            </a:pPr>
            <a:r>
              <a:rPr lang="it-IT" b="1" dirty="0"/>
              <a:t>Imparare a conoscere se stessi.</a:t>
            </a:r>
          </a:p>
          <a:p>
            <a:pPr marL="285750" indent="-285750">
              <a:buFont typeface="Wingdings" panose="05000000000000000000" pitchFamily="2" charset="2"/>
              <a:buChar char="v"/>
            </a:pPr>
            <a:r>
              <a:rPr lang="it-IT" b="1" dirty="0"/>
              <a:t>Prendere coscienza dei propri comportamenti.</a:t>
            </a:r>
          </a:p>
          <a:p>
            <a:pPr marL="285750" indent="-285750">
              <a:buFont typeface="Wingdings" panose="05000000000000000000" pitchFamily="2" charset="2"/>
              <a:buChar char="v"/>
            </a:pPr>
            <a:r>
              <a:rPr lang="it-IT" b="1" dirty="0"/>
              <a:t>Sentirsi amati e  parte di una famiglia </a:t>
            </a:r>
          </a:p>
          <a:p>
            <a:pPr marL="285750" indent="-285750">
              <a:buFont typeface="Wingdings" panose="05000000000000000000" pitchFamily="2" charset="2"/>
              <a:buChar char="v"/>
            </a:pPr>
            <a:r>
              <a:rPr lang="it-IT" b="1" dirty="0"/>
              <a:t>Riconoscere l’importanza delle regole </a:t>
            </a:r>
          </a:p>
          <a:p>
            <a:pPr marL="285750" indent="-285750">
              <a:buFont typeface="Wingdings" panose="05000000000000000000" pitchFamily="2" charset="2"/>
              <a:buChar char="v"/>
            </a:pPr>
            <a:r>
              <a:rPr lang="it-IT" b="1" dirty="0"/>
              <a:t>Rispettare le regole</a:t>
            </a:r>
          </a:p>
          <a:p>
            <a:pPr marL="285750" indent="-285750">
              <a:buFont typeface="Wingdings" panose="05000000000000000000" pitchFamily="2" charset="2"/>
              <a:buChar char="v"/>
            </a:pPr>
            <a:r>
              <a:rPr lang="it-IT" b="1" dirty="0"/>
              <a:t>Imparare a stare con gli altri.</a:t>
            </a:r>
          </a:p>
          <a:p>
            <a:pPr marL="285750" indent="-285750">
              <a:buFont typeface="Wingdings" panose="05000000000000000000" pitchFamily="2" charset="2"/>
              <a:buChar char="v"/>
            </a:pPr>
            <a:r>
              <a:rPr lang="it-IT" b="1" dirty="0"/>
              <a:t>Comportarsi bene nei confronti di papà, mamma e di quanti si prendono cura di loro.</a:t>
            </a:r>
          </a:p>
          <a:p>
            <a:pPr marL="285750" indent="-285750">
              <a:buFont typeface="Wingdings" panose="05000000000000000000" pitchFamily="2" charset="2"/>
              <a:buChar char="v"/>
            </a:pPr>
            <a:r>
              <a:rPr lang="it-IT" b="1" dirty="0"/>
              <a:t>Sviluppare il senso di gratitudine verso i genitori.</a:t>
            </a:r>
          </a:p>
          <a:p>
            <a:pPr marL="285750" indent="-285750">
              <a:buFont typeface="Wingdings" panose="05000000000000000000" pitchFamily="2" charset="2"/>
              <a:buChar char="v"/>
            </a:pPr>
            <a:r>
              <a:rPr lang="it-IT" b="1" dirty="0"/>
              <a:t>Riconoscere comportamenti giusti e sbagliati.</a:t>
            </a:r>
          </a:p>
          <a:p>
            <a:pPr marL="285750" indent="-285750">
              <a:buFont typeface="Wingdings" panose="05000000000000000000" pitchFamily="2" charset="2"/>
              <a:buChar char="v"/>
            </a:pPr>
            <a:r>
              <a:rPr lang="it-IT" b="1" dirty="0"/>
              <a:t>Riflettere sull’amicizia, la solidarietà e l’aiuto del prossimo.</a:t>
            </a:r>
          </a:p>
          <a:p>
            <a:pPr marL="285750" indent="-285750">
              <a:buFont typeface="Wingdings" panose="05000000000000000000" pitchFamily="2" charset="2"/>
              <a:buChar char="v"/>
            </a:pPr>
            <a:r>
              <a:rPr lang="it-IT" b="1" dirty="0"/>
              <a:t>Essere prudenti nelle amicizie.</a:t>
            </a:r>
          </a:p>
          <a:p>
            <a:pPr marL="285750" indent="-285750">
              <a:buFont typeface="Wingdings" panose="05000000000000000000" pitchFamily="2" charset="2"/>
              <a:buChar char="v"/>
            </a:pPr>
            <a:r>
              <a:rPr lang="it-IT" b="1" dirty="0"/>
              <a:t> Conoscere diritti e doveri.</a:t>
            </a:r>
          </a:p>
          <a:p>
            <a:pPr marL="285750" indent="-285750">
              <a:buFont typeface="Wingdings" panose="05000000000000000000" pitchFamily="2" charset="2"/>
              <a:buChar char="v"/>
            </a:pPr>
            <a:r>
              <a:rPr lang="it-IT" b="1" dirty="0"/>
              <a:t>Imparare a fare.</a:t>
            </a:r>
          </a:p>
          <a:p>
            <a:pPr marL="285750" indent="-285750">
              <a:buFont typeface="Wingdings" panose="05000000000000000000" pitchFamily="2" charset="2"/>
              <a:buChar char="v"/>
            </a:pPr>
            <a:r>
              <a:rPr lang="it-IT" b="1" dirty="0"/>
              <a:t>Stimolare la fantasia e la creatività.</a:t>
            </a:r>
          </a:p>
          <a:p>
            <a:pPr marL="285750" indent="-285750">
              <a:buFont typeface="Wingdings" panose="05000000000000000000" pitchFamily="2" charset="2"/>
              <a:buChar char="v"/>
            </a:pPr>
            <a:r>
              <a:rPr lang="it-IT" b="1" dirty="0"/>
              <a:t>Attivare la cooperazione e il lavoro di gruppo.</a:t>
            </a:r>
          </a:p>
          <a:p>
            <a:pPr marL="285750" indent="-285750">
              <a:buFont typeface="Arial" panose="020B0604020202020204" pitchFamily="34" charset="0"/>
              <a:buChar char="•"/>
            </a:pPr>
            <a:endParaRPr lang="it-IT" dirty="0"/>
          </a:p>
        </p:txBody>
      </p:sp>
      <p:sp>
        <p:nvSpPr>
          <p:cNvPr id="3" name="CasellaDiTesto 2"/>
          <p:cNvSpPr txBox="1"/>
          <p:nvPr/>
        </p:nvSpPr>
        <p:spPr>
          <a:xfrm>
            <a:off x="3984978" y="541867"/>
            <a:ext cx="3172178" cy="523220"/>
          </a:xfrm>
          <a:prstGeom prst="rect">
            <a:avLst/>
          </a:prstGeom>
          <a:noFill/>
        </p:spPr>
        <p:txBody>
          <a:bodyPr wrap="square" rtlCol="0">
            <a:spAutoFit/>
          </a:bodyPr>
          <a:lstStyle/>
          <a:p>
            <a:r>
              <a:rPr lang="it-IT" sz="2800" b="1" dirty="0">
                <a:solidFill>
                  <a:srgbClr val="FF0000"/>
                </a:solidFill>
              </a:rPr>
              <a:t>Obiettivi generali</a:t>
            </a:r>
          </a:p>
        </p:txBody>
      </p:sp>
    </p:spTree>
    <p:extLst>
      <p:ext uri="{BB962C8B-B14F-4D97-AF65-F5344CB8AC3E}">
        <p14:creationId xmlns:p14="http://schemas.microsoft.com/office/powerpoint/2010/main" val="2561765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111" y="1358559"/>
            <a:ext cx="7181346" cy="5262979"/>
          </a:xfrm>
          <a:prstGeom prst="rect">
            <a:avLst/>
          </a:prstGeom>
        </p:spPr>
        <p:txBody>
          <a:bodyPr wrap="square">
            <a:spAutoFit/>
          </a:bodyPr>
          <a:lstStyle/>
          <a:p>
            <a:r>
              <a:rPr lang="it-IT" sz="2400" dirty="0"/>
              <a:t>Il progetto vuole aiutare il bambino a riflettere sui comportamenti, sulle scelte quotidiane,</a:t>
            </a:r>
          </a:p>
          <a:p>
            <a:r>
              <a:rPr lang="it-IT" sz="2400" dirty="0"/>
              <a:t>sull’importanza del bene vero verso le persone che ci stanno accanto e che ci aiutano a crescere anche quando il bene comporta fatica. Riconoscere che la vita è un bene prezioso che va vissuto con impegno e coraggio per crescere e diventare dei “bambini veri.”</a:t>
            </a:r>
          </a:p>
          <a:p>
            <a:r>
              <a:rPr lang="it-IT" sz="2400" dirty="0"/>
              <a:t>I vari personaggi della storia aiuteranno i bambini a riflettere su tematiche importanti quali la famiglia, l’amicizia, il rispetto delle regole, la gratitudine, la solidarietà, l’aiuto reciproco, la ricerca della verità.</a:t>
            </a:r>
          </a:p>
        </p:txBody>
      </p:sp>
      <p:pic>
        <p:nvPicPr>
          <p:cNvPr id="4" name="Immagine 3"/>
          <p:cNvPicPr>
            <a:picLocks noChangeAspect="1"/>
          </p:cNvPicPr>
          <p:nvPr/>
        </p:nvPicPr>
        <p:blipFill>
          <a:blip r:embed="rId2"/>
          <a:stretch>
            <a:fillRect/>
          </a:stretch>
        </p:blipFill>
        <p:spPr>
          <a:xfrm>
            <a:off x="8923060" y="3079154"/>
            <a:ext cx="3149599" cy="3284853"/>
          </a:xfrm>
          <a:prstGeom prst="rect">
            <a:avLst/>
          </a:prstGeom>
        </p:spPr>
      </p:pic>
    </p:spTree>
    <p:extLst>
      <p:ext uri="{BB962C8B-B14F-4D97-AF65-F5344CB8AC3E}">
        <p14:creationId xmlns:p14="http://schemas.microsoft.com/office/powerpoint/2010/main" val="1033965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4929187" y="2447925"/>
            <a:ext cx="4325304" cy="3636786"/>
          </a:xfrm>
          <a:prstGeom prst="rect">
            <a:avLst/>
          </a:prstGeom>
        </p:spPr>
      </p:pic>
      <p:sp>
        <p:nvSpPr>
          <p:cNvPr id="5" name="Rettangolo 4"/>
          <p:cNvSpPr/>
          <p:nvPr/>
        </p:nvSpPr>
        <p:spPr>
          <a:xfrm>
            <a:off x="564443" y="1915886"/>
            <a:ext cx="4771144" cy="2246769"/>
          </a:xfrm>
          <a:prstGeom prst="rect">
            <a:avLst/>
          </a:prstGeom>
        </p:spPr>
        <p:txBody>
          <a:bodyPr wrap="square">
            <a:spAutoFit/>
          </a:bodyPr>
          <a:lstStyle/>
          <a:p>
            <a:r>
              <a:rPr lang="it-IT" sz="2000" b="1" u="sng" dirty="0"/>
              <a:t>Geppetto</a:t>
            </a:r>
            <a:r>
              <a:rPr lang="it-IT" sz="2000" dirty="0"/>
              <a:t>: incarna la generosità e l’amore, lui vende tutto per il proprio “bimbo – burattino”, proprio come ogni papà che si sacrifica per il proprio figlio perché gli vuole bene. E’ tale il suo amore che ha amato anche un pezzo di legno animato.</a:t>
            </a:r>
          </a:p>
        </p:txBody>
      </p:sp>
    </p:spTree>
    <p:extLst>
      <p:ext uri="{BB962C8B-B14F-4D97-AF65-F5344CB8AC3E}">
        <p14:creationId xmlns:p14="http://schemas.microsoft.com/office/powerpoint/2010/main" val="3222531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6513512" y="3065462"/>
            <a:ext cx="4583466" cy="3050088"/>
          </a:xfrm>
          <a:prstGeom prst="rect">
            <a:avLst/>
          </a:prstGeom>
        </p:spPr>
      </p:pic>
      <p:sp>
        <p:nvSpPr>
          <p:cNvPr id="3" name="Rettangolo 2"/>
          <p:cNvSpPr/>
          <p:nvPr/>
        </p:nvSpPr>
        <p:spPr>
          <a:xfrm>
            <a:off x="293509" y="2277868"/>
            <a:ext cx="6096000" cy="2554545"/>
          </a:xfrm>
          <a:prstGeom prst="rect">
            <a:avLst/>
          </a:prstGeom>
        </p:spPr>
        <p:txBody>
          <a:bodyPr>
            <a:spAutoFit/>
          </a:bodyPr>
          <a:lstStyle/>
          <a:p>
            <a:r>
              <a:rPr lang="it-IT" sz="2000" b="1" u="sng" dirty="0">
                <a:solidFill>
                  <a:srgbClr val="0070C0"/>
                </a:solidFill>
              </a:rPr>
              <a:t>La Fata Turchina</a:t>
            </a:r>
            <a:r>
              <a:rPr lang="it-IT" sz="2000" dirty="0">
                <a:solidFill>
                  <a:srgbClr val="0070C0"/>
                </a:solidFill>
              </a:rPr>
              <a:t>: </a:t>
            </a:r>
            <a:r>
              <a:rPr lang="it-IT" sz="2000" dirty="0"/>
              <a:t>è l’immaginario e il fantasioso di cui tanto i bimbi hanno bisogno. E’ lei che ha avverato il desiderio di Geppetto di avere un figlio e che aveva detto a Pinocchio” diventerai un bimbo vero ma attenzione, devi comportarti bene”. E finalmente, quando comprende che il burattino è cresciuto, il premio finale, lo trasforma in un vero bambino.</a:t>
            </a:r>
          </a:p>
        </p:txBody>
      </p:sp>
    </p:spTree>
    <p:extLst>
      <p:ext uri="{BB962C8B-B14F-4D97-AF65-F5344CB8AC3E}">
        <p14:creationId xmlns:p14="http://schemas.microsoft.com/office/powerpoint/2010/main" val="837044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6796167" y="2771302"/>
            <a:ext cx="4258378" cy="3526628"/>
          </a:xfrm>
          <a:prstGeom prst="rect">
            <a:avLst/>
          </a:prstGeom>
        </p:spPr>
      </p:pic>
      <p:sp>
        <p:nvSpPr>
          <p:cNvPr id="4" name="Rettangolo 3"/>
          <p:cNvSpPr/>
          <p:nvPr/>
        </p:nvSpPr>
        <p:spPr>
          <a:xfrm>
            <a:off x="1013277" y="1961238"/>
            <a:ext cx="4850493" cy="1569660"/>
          </a:xfrm>
          <a:prstGeom prst="rect">
            <a:avLst/>
          </a:prstGeom>
        </p:spPr>
        <p:txBody>
          <a:bodyPr wrap="square">
            <a:spAutoFit/>
          </a:bodyPr>
          <a:lstStyle/>
          <a:p>
            <a:r>
              <a:rPr lang="it-IT" sz="2400" b="1" u="sng" dirty="0"/>
              <a:t>Il Grillo parlante</a:t>
            </a:r>
            <a:r>
              <a:rPr lang="it-IT" sz="2400" dirty="0"/>
              <a:t>: è un po’ come la voce della coscienza che aiuta Pinocchio a riflettere sulle sue azioni. </a:t>
            </a:r>
          </a:p>
        </p:txBody>
      </p:sp>
    </p:spTree>
    <p:extLst>
      <p:ext uri="{BB962C8B-B14F-4D97-AF65-F5344CB8AC3E}">
        <p14:creationId xmlns:p14="http://schemas.microsoft.com/office/powerpoint/2010/main" val="2997621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6330067" y="2635779"/>
            <a:ext cx="4820794" cy="3629555"/>
          </a:xfrm>
          <a:prstGeom prst="rect">
            <a:avLst/>
          </a:prstGeom>
        </p:spPr>
      </p:pic>
      <p:sp>
        <p:nvSpPr>
          <p:cNvPr id="3" name="CasellaDiTesto 2"/>
          <p:cNvSpPr txBox="1"/>
          <p:nvPr/>
        </p:nvSpPr>
        <p:spPr>
          <a:xfrm>
            <a:off x="564444" y="1636889"/>
            <a:ext cx="4628445" cy="2031325"/>
          </a:xfrm>
          <a:prstGeom prst="rect">
            <a:avLst/>
          </a:prstGeom>
          <a:noFill/>
        </p:spPr>
        <p:txBody>
          <a:bodyPr wrap="square" rtlCol="0">
            <a:spAutoFit/>
          </a:bodyPr>
          <a:lstStyle/>
          <a:p>
            <a:r>
              <a:rPr lang="it-IT" b="1" u="sng" dirty="0">
                <a:solidFill>
                  <a:schemeClr val="accent5">
                    <a:lumMod val="50000"/>
                  </a:schemeClr>
                </a:solidFill>
              </a:rPr>
              <a:t>Mangiafuoco</a:t>
            </a:r>
            <a:r>
              <a:rPr lang="it-IT" dirty="0"/>
              <a:t> è il proprietario del teatro dei burattini che viene colpito dalle capacità di Pinocchio e lo prende tra i suoi burattini, dandogli delle monete d’oro. Successivamente lo lascerà ritornare a casa ... Ma Pinocchio non ha ancora imparato....</a:t>
            </a:r>
          </a:p>
        </p:txBody>
      </p:sp>
    </p:spTree>
    <p:extLst>
      <p:ext uri="{BB962C8B-B14F-4D97-AF65-F5344CB8AC3E}">
        <p14:creationId xmlns:p14="http://schemas.microsoft.com/office/powerpoint/2010/main" val="3970637973"/>
      </p:ext>
    </p:extLst>
  </p:cSld>
  <p:clrMapOvr>
    <a:masterClrMapping/>
  </p:clrMapOvr>
</p:sld>
</file>

<file path=ppt/theme/theme1.xml><?xml version="1.0" encoding="utf-8"?>
<a:theme xmlns:a="http://schemas.openxmlformats.org/drawingml/2006/main" name="Scia di vapore">
  <a:themeElements>
    <a:clrScheme name="Blu verde">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Scia di vapore">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cia di vapore">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TM04033937[[fn=Scia di vapore]]</Template>
  <TotalTime>380</TotalTime>
  <Words>823</Words>
  <Application>Microsoft Office PowerPoint</Application>
  <PresentationFormat>Widescreen</PresentationFormat>
  <Paragraphs>34</Paragraphs>
  <Slides>12</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12</vt:i4>
      </vt:variant>
    </vt:vector>
  </HeadingPairs>
  <TitlesOfParts>
    <vt:vector size="17" baseType="lpstr">
      <vt:lpstr>Arial</vt:lpstr>
      <vt:lpstr>Arial Rounded MT Bold</vt:lpstr>
      <vt:lpstr>Century Gothic</vt:lpstr>
      <vt:lpstr>Wingdings</vt:lpstr>
      <vt:lpstr>Scia di vapore</vt:lpstr>
      <vt:lpstr>Il mio amico pinocchio... «Si sa: in questo mondo bisogna tutti aiutarsi  l’uno con l’altro»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C’era una volta... pinocchio</dc:title>
  <dc:creator>Utente</dc:creator>
  <cp:lastModifiedBy>Utente</cp:lastModifiedBy>
  <cp:revision>29</cp:revision>
  <cp:lastPrinted>2022-08-22T11:23:34Z</cp:lastPrinted>
  <dcterms:created xsi:type="dcterms:W3CDTF">2022-06-21T20:48:28Z</dcterms:created>
  <dcterms:modified xsi:type="dcterms:W3CDTF">2022-08-22T11:50:51Z</dcterms:modified>
</cp:coreProperties>
</file>